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8" r:id="rId1"/>
  </p:sldMasterIdLst>
  <p:notesMasterIdLst>
    <p:notesMasterId r:id="rId18"/>
  </p:notesMasterIdLst>
  <p:sldIdLst>
    <p:sldId id="256" r:id="rId2"/>
    <p:sldId id="257" r:id="rId3"/>
    <p:sldId id="276" r:id="rId4"/>
    <p:sldId id="267" r:id="rId5"/>
    <p:sldId id="263" r:id="rId6"/>
    <p:sldId id="261" r:id="rId7"/>
    <p:sldId id="268" r:id="rId8"/>
    <p:sldId id="262" r:id="rId9"/>
    <p:sldId id="273" r:id="rId10"/>
    <p:sldId id="269" r:id="rId11"/>
    <p:sldId id="264" r:id="rId12"/>
    <p:sldId id="265" r:id="rId13"/>
    <p:sldId id="277" r:id="rId14"/>
    <p:sldId id="278" r:id="rId15"/>
    <p:sldId id="275" r:id="rId16"/>
    <p:sldId id="274"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ivasagar217@gmail.com" initials="s" lastIdx="2" clrIdx="0">
    <p:extLst>
      <p:ext uri="{19B8F6BF-5375-455C-9EA6-DF929625EA0E}">
        <p15:presenceInfo xmlns:p15="http://schemas.microsoft.com/office/powerpoint/2012/main" userId="d0071b7fc305714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665" autoAdjust="0"/>
    <p:restoredTop sz="95232" autoAdjust="0"/>
  </p:normalViewPr>
  <p:slideViewPr>
    <p:cSldViewPr>
      <p:cViewPr>
        <p:scale>
          <a:sx n="86" d="100"/>
          <a:sy n="86" d="100"/>
        </p:scale>
        <p:origin x="1166" y="6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2.png>
</file>

<file path=ppt/media/image3.png>
</file>

<file path=ppt/media/image4.jfif>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D99907-92CB-46B8-B378-B08155E3B2DF}" type="datetimeFigureOut">
              <a:rPr lang="en-IN" smtClean="0"/>
              <a:t>28-02-2020</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5A252A-A110-4B60-A6FD-BE358103F7F4}" type="slidenum">
              <a:rPr lang="en-IN" smtClean="0"/>
              <a:t>‹#›</a:t>
            </a:fld>
            <a:endParaRPr lang="en-IN"/>
          </a:p>
        </p:txBody>
      </p:sp>
    </p:spTree>
    <p:extLst>
      <p:ext uri="{BB962C8B-B14F-4D97-AF65-F5344CB8AC3E}">
        <p14:creationId xmlns:p14="http://schemas.microsoft.com/office/powerpoint/2010/main" val="20039796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1" name="Picture 10" descr="Celestia-R1---OverlayTitle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397750" cy="6858000"/>
          </a:xfrm>
          <a:prstGeom prst="rect">
            <a:avLst/>
          </a:prstGeom>
        </p:spPr>
      </p:pic>
      <p:sp>
        <p:nvSpPr>
          <p:cNvPr id="2" name="Title 1"/>
          <p:cNvSpPr>
            <a:spLocks noGrp="1"/>
          </p:cNvSpPr>
          <p:nvPr>
            <p:ph type="ctrTitle"/>
          </p:nvPr>
        </p:nvSpPr>
        <p:spPr>
          <a:xfrm>
            <a:off x="2743973" y="1964267"/>
            <a:ext cx="5714228" cy="2421464"/>
          </a:xfrm>
        </p:spPr>
        <p:txBody>
          <a:bodyPr anchor="b">
            <a:normAutofit/>
          </a:bodyPr>
          <a:lstStyle>
            <a:lvl1pPr algn="r">
              <a:defRPr sz="4400">
                <a:effectLst/>
              </a:defRPr>
            </a:lvl1pPr>
          </a:lstStyle>
          <a:p>
            <a:r>
              <a:rPr lang="en-US"/>
              <a:t>Click to edit Master title style</a:t>
            </a:r>
            <a:endParaRPr lang="en-US" dirty="0"/>
          </a:p>
        </p:txBody>
      </p:sp>
      <p:sp>
        <p:nvSpPr>
          <p:cNvPr id="3" name="Subtitle 2"/>
          <p:cNvSpPr>
            <a:spLocks noGrp="1"/>
          </p:cNvSpPr>
          <p:nvPr>
            <p:ph type="subTitle" idx="1"/>
          </p:nvPr>
        </p:nvSpPr>
        <p:spPr>
          <a:xfrm>
            <a:off x="2743973" y="4385733"/>
            <a:ext cx="5714228"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6752311" y="5870576"/>
            <a:ext cx="1212173" cy="377825"/>
          </a:xfrm>
        </p:spPr>
        <p:txBody>
          <a:bodyPr/>
          <a:lstStyle/>
          <a:p>
            <a:fld id="{263351EE-ABD7-4194-8C16-6B4A2F85598B}" type="datetimeFigureOut">
              <a:rPr lang="en-US" smtClean="0"/>
              <a:pPr/>
              <a:t>2/28/2020</a:t>
            </a:fld>
            <a:endParaRPr lang="en-US"/>
          </a:p>
        </p:txBody>
      </p:sp>
      <p:sp>
        <p:nvSpPr>
          <p:cNvPr id="5" name="Footer Placeholder 4"/>
          <p:cNvSpPr>
            <a:spLocks noGrp="1"/>
          </p:cNvSpPr>
          <p:nvPr>
            <p:ph type="ftr" sz="quarter" idx="11"/>
          </p:nvPr>
        </p:nvSpPr>
        <p:spPr>
          <a:xfrm>
            <a:off x="2743973" y="5870576"/>
            <a:ext cx="3932137" cy="377825"/>
          </a:xfrm>
        </p:spPr>
        <p:txBody>
          <a:bodyPr/>
          <a:lstStyle/>
          <a:p>
            <a:endParaRPr lang="en-US"/>
          </a:p>
        </p:txBody>
      </p:sp>
      <p:sp>
        <p:nvSpPr>
          <p:cNvPr id="6" name="Slide Number Placeholder 5"/>
          <p:cNvSpPr>
            <a:spLocks noGrp="1"/>
          </p:cNvSpPr>
          <p:nvPr>
            <p:ph type="sldNum" sz="quarter" idx="12"/>
          </p:nvPr>
        </p:nvSpPr>
        <p:spPr>
          <a:xfrm>
            <a:off x="8040685" y="5870576"/>
            <a:ext cx="417516" cy="377825"/>
          </a:xfrm>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2701218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4732865"/>
            <a:ext cx="7772400" cy="566738"/>
          </a:xfrm>
        </p:spPr>
        <p:txBody>
          <a:bodyPr anchor="b">
            <a:normAutofit/>
          </a:bodyPr>
          <a:lstStyle>
            <a:lvl1pPr algn="l">
              <a:defRPr sz="2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4401" y="932112"/>
            <a:ext cx="6858000"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lvl1pPr>
              <a:defRPr lang="en-US" sz="1600"/>
            </a:lvl1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a:xfrm>
            <a:off x="457201" y="5299603"/>
            <a:ext cx="77724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351EE-ABD7-4194-8C16-6B4A2F85598B}" type="datetimeFigureOut">
              <a:rPr lang="en-US" smtClean="0"/>
              <a:pPr/>
              <a:t>2/28/2020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3310664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3" y="609602"/>
            <a:ext cx="7772399"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457202" y="4343400"/>
            <a:ext cx="7772399"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3351EE-ABD7-4194-8C16-6B4A2F85598B}" type="datetimeFigureOut">
              <a:rPr lang="en-US" smtClean="0"/>
              <a:pPr/>
              <a:t>2/28/2020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5769094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7" name="Picture 1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14" name="TextBox 13"/>
          <p:cNvSpPr txBox="1"/>
          <p:nvPr/>
        </p:nvSpPr>
        <p:spPr>
          <a:xfrm>
            <a:off x="421796" y="718114"/>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7735800" y="2751671"/>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879115" y="609602"/>
            <a:ext cx="7091297"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988671" y="3352800"/>
            <a:ext cx="6876133" cy="381000"/>
          </a:xfrm>
        </p:spPr>
        <p:txBody>
          <a:bodyPr anchor="ctr">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462266" y="4343400"/>
            <a:ext cx="77724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3351EE-ABD7-4194-8C16-6B4A2F85598B}" type="datetimeFigureOut">
              <a:rPr lang="en-US" smtClean="0"/>
              <a:pPr/>
              <a:t>2/28/2020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27590207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3291648"/>
            <a:ext cx="7772401" cy="1468800"/>
          </a:xfrm>
        </p:spPr>
        <p:txBody>
          <a:bodyPr anchor="b">
            <a:normAutofit/>
          </a:bodyPr>
          <a:lstStyle>
            <a:lvl1pPr algn="l">
              <a:defRPr sz="2800" b="0" cap="none"/>
            </a:lvl1pPr>
          </a:lstStyle>
          <a:p>
            <a:r>
              <a:rPr lang="en-US"/>
              <a:t>Click to edit Master title style</a:t>
            </a:r>
            <a:endParaRPr lang="en-US" dirty="0"/>
          </a:p>
        </p:txBody>
      </p:sp>
      <p:sp>
        <p:nvSpPr>
          <p:cNvPr id="3" name="Text Placeholder 2"/>
          <p:cNvSpPr>
            <a:spLocks noGrp="1"/>
          </p:cNvSpPr>
          <p:nvPr>
            <p:ph type="body" idx="1"/>
          </p:nvPr>
        </p:nvSpPr>
        <p:spPr>
          <a:xfrm>
            <a:off x="457200" y="4760448"/>
            <a:ext cx="7772402" cy="8604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3351EE-ABD7-4194-8C16-6B4A2F85598B}" type="datetimeFigureOut">
              <a:rPr lang="en-US" smtClean="0"/>
              <a:pPr/>
              <a:t>2/28/2020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32484065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3" name="Picture 12"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11" name="TextBox 10"/>
          <p:cNvSpPr txBox="1"/>
          <p:nvPr/>
        </p:nvSpPr>
        <p:spPr>
          <a:xfrm>
            <a:off x="421796" y="718114"/>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6" name="TextBox 15"/>
          <p:cNvSpPr txBox="1"/>
          <p:nvPr/>
        </p:nvSpPr>
        <p:spPr>
          <a:xfrm>
            <a:off x="7735800" y="2751671"/>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879115" y="609602"/>
            <a:ext cx="7091297"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457200" y="3886200"/>
            <a:ext cx="7772401" cy="889000"/>
          </a:xfrm>
        </p:spPr>
        <p:txBody>
          <a:bodyPr vert="horz" lIns="91440" tIns="45720" rIns="91440" bIns="45720" rtlCol="0" anchor="b">
            <a:normAutofit/>
          </a:bodyPr>
          <a:lstStyle>
            <a:lvl1pPr>
              <a:buNone/>
              <a:defRPr lang="en-US" sz="20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457200" y="4775200"/>
            <a:ext cx="7772401" cy="1016000"/>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3351EE-ABD7-4194-8C16-6B4A2F85598B}" type="datetimeFigureOut">
              <a:rPr lang="en-US" smtClean="0"/>
              <a:pPr/>
              <a:t>2/28/2020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37935800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4440" y="609602"/>
            <a:ext cx="7772401" cy="2743199"/>
          </a:xfrm>
        </p:spPr>
        <p:txBody>
          <a:bodyPr vert="horz" lIns="91440" tIns="45720" rIns="91440" bIns="45720" rtlCol="0" anchor="ctr">
            <a:normAutofit/>
          </a:bodyPr>
          <a:lstStyle>
            <a:lvl1pPr>
              <a:defRPr lang="en-US" sz="2800"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464440" y="3505200"/>
            <a:ext cx="7772401" cy="838200"/>
          </a:xfrm>
        </p:spPr>
        <p:txBody>
          <a:bodyPr vert="horz" lIns="91440" tIns="45720" rIns="91440" bIns="45720" rtlCol="0" anchor="b">
            <a:normAutofit/>
          </a:bodyPr>
          <a:lstStyle>
            <a:lvl1pPr>
              <a:buNone/>
              <a:defRPr lang="en-US" sz="20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464439" y="4343400"/>
            <a:ext cx="7772401" cy="1447800"/>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3351EE-ABD7-4194-8C16-6B4A2F85598B}" type="datetimeFigureOut">
              <a:rPr lang="en-US" smtClean="0"/>
              <a:pPr/>
              <a:t>2/28/2020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11792613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8" name="Title 1"/>
          <p:cNvSpPr>
            <a:spLocks noGrp="1"/>
          </p:cNvSpPr>
          <p:nvPr>
            <p:ph type="title"/>
          </p:nvPr>
        </p:nvSpPr>
        <p:spPr>
          <a:xfrm>
            <a:off x="457200" y="609601"/>
            <a:ext cx="7772400" cy="1456267"/>
          </a:xfrm>
        </p:spPr>
        <p:txBody>
          <a:bodyPr>
            <a:normAutofit/>
          </a:bodyPr>
          <a:lstStyle>
            <a:lvl1pPr>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3351EE-ABD7-4194-8C16-6B4A2F85598B}" type="datetimeFigureOut">
              <a:rPr lang="en-US" smtClean="0"/>
              <a:pPr/>
              <a:t>2/28/2020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36702415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Vertical Title 1"/>
          <p:cNvSpPr>
            <a:spLocks noGrp="1"/>
          </p:cNvSpPr>
          <p:nvPr>
            <p:ph type="title" orient="vert"/>
          </p:nvPr>
        </p:nvSpPr>
        <p:spPr>
          <a:xfrm>
            <a:off x="6552978" y="609600"/>
            <a:ext cx="1676621" cy="5181601"/>
          </a:xfrm>
        </p:spPr>
        <p:txBody>
          <a:bodyPr vert="eaVert">
            <a:normAutofit/>
          </a:bodyPr>
          <a:lstStyle>
            <a:lvl1pPr>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5990184"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3351EE-ABD7-4194-8C16-6B4A2F85598B}" type="datetimeFigureOut">
              <a:rPr lang="en-US" smtClean="0"/>
              <a:pPr/>
              <a:t>2/28/2020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2215816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3351EE-ABD7-4194-8C16-6B4A2F85598B}" type="datetimeFigureOut">
              <a:rPr lang="en-US" smtClean="0"/>
              <a:pPr/>
              <a:t>2/28/2020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3647358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2" y="3308581"/>
            <a:ext cx="77724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457201" y="4777381"/>
            <a:ext cx="7772400" cy="860400"/>
          </a:xfrm>
        </p:spPr>
        <p:txBody>
          <a:bodyPr anchor="t">
            <a:normAutofit/>
          </a:bodyPr>
          <a:lstStyle>
            <a:lvl1pPr marL="0" indent="0" algn="l">
              <a:buNone/>
              <a:defRPr sz="18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3351EE-ABD7-4194-8C16-6B4A2F85598B}" type="datetimeFigureOut">
              <a:rPr lang="en-US" smtClean="0"/>
              <a:pPr/>
              <a:t>2/28/2020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744475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57201" y="2142068"/>
            <a:ext cx="3813048"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6553" y="2142068"/>
            <a:ext cx="3813048"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3351EE-ABD7-4194-8C16-6B4A2F85598B}" type="datetimeFigureOut">
              <a:rPr lang="en-US" smtClean="0"/>
              <a:pPr/>
              <a:t>2/28/2020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485574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3" name="Picture 12"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normAutofit/>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743480" y="2218267"/>
            <a:ext cx="354060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870201"/>
            <a:ext cx="3813048"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11120" y="2218267"/>
            <a:ext cx="3518480"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16552" y="2870201"/>
            <a:ext cx="3813048"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3351EE-ABD7-4194-8C16-6B4A2F85598B}" type="datetimeFigureOut">
              <a:rPr lang="en-US" smtClean="0"/>
              <a:pPr/>
              <a:t>2/28/2020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2281128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609601"/>
            <a:ext cx="7772400" cy="1456267"/>
          </a:xfrm>
        </p:spPr>
        <p:txBody>
          <a:bodyPr>
            <a:normAutofit/>
          </a:bodyPr>
          <a:lstStyle>
            <a:lvl1pPr>
              <a:defRPr sz="32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351EE-ABD7-4194-8C16-6B4A2F85598B}" type="datetimeFigureOut">
              <a:rPr lang="en-US" smtClean="0"/>
              <a:pPr/>
              <a:t>2/28/2020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3651900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Date Placeholder 1"/>
          <p:cNvSpPr>
            <a:spLocks noGrp="1"/>
          </p:cNvSpPr>
          <p:nvPr>
            <p:ph type="dt" sz="half" idx="10"/>
          </p:nvPr>
        </p:nvSpPr>
        <p:spPr/>
        <p:txBody>
          <a:bodyPr/>
          <a:lstStyle/>
          <a:p>
            <a:fld id="{263351EE-ABD7-4194-8C16-6B4A2F85598B}" type="datetimeFigureOut">
              <a:rPr lang="en-US" smtClean="0"/>
              <a:pPr/>
              <a:t>2/28/2020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2489248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2" name="Picture 11"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1718" y="1557868"/>
            <a:ext cx="2862910" cy="1439332"/>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606144" y="609601"/>
            <a:ext cx="4627975"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61718" y="2997200"/>
            <a:ext cx="2862910" cy="184573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351EE-ABD7-4194-8C16-6B4A2F85598B}" type="datetimeFigureOut">
              <a:rPr lang="en-US" smtClean="0"/>
              <a:pPr/>
              <a:t>2/28/2020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3987991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1" name="Picture 10"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2128" y="1735672"/>
            <a:ext cx="4097204" cy="1371600"/>
          </a:xfrm>
        </p:spPr>
        <p:txBody>
          <a:bodyPr anchor="b">
            <a:normAutofit/>
          </a:bodyPr>
          <a:lstStyle>
            <a:lvl1pPr algn="l">
              <a:defRPr sz="24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029200" y="914400"/>
            <a:ext cx="3200400"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lvl1pPr>
              <a:defRPr lang="en-US" sz="1600" dirty="0"/>
            </a:lvl1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a:xfrm>
            <a:off x="462128" y="3107272"/>
            <a:ext cx="4097204"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351EE-ABD7-4194-8C16-6B4A2F85598B}" type="datetimeFigureOut">
              <a:rPr lang="en-US" smtClean="0"/>
              <a:pPr/>
              <a:t>2/28/2020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B0C382-902E-4C46-8E59-95B4CA3935A0}" type="slidenum">
              <a:rPr lang="en-US" smtClean="0"/>
              <a:pPr/>
              <a:t>‹#›</a:t>
            </a:fld>
            <a:endParaRPr lang="en-US"/>
          </a:p>
        </p:txBody>
      </p:sp>
    </p:spTree>
    <p:extLst>
      <p:ext uri="{BB962C8B-B14F-4D97-AF65-F5344CB8AC3E}">
        <p14:creationId xmlns:p14="http://schemas.microsoft.com/office/powerpoint/2010/main" val="3336142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09601"/>
            <a:ext cx="7772400"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2142068"/>
            <a:ext cx="7772400"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523712" y="5870576"/>
            <a:ext cx="1212173"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63351EE-ABD7-4194-8C16-6B4A2F85598B}" type="datetimeFigureOut">
              <a:rPr lang="en-US" smtClean="0"/>
              <a:pPr/>
              <a:t>2/28/2020</a:t>
            </a:fld>
            <a:endParaRPr lang="en-US"/>
          </a:p>
        </p:txBody>
      </p:sp>
      <p:sp>
        <p:nvSpPr>
          <p:cNvPr id="5" name="Footer Placeholder 4"/>
          <p:cNvSpPr>
            <a:spLocks noGrp="1"/>
          </p:cNvSpPr>
          <p:nvPr>
            <p:ph type="ftr" sz="quarter" idx="3"/>
          </p:nvPr>
        </p:nvSpPr>
        <p:spPr>
          <a:xfrm>
            <a:off x="457200" y="5870576"/>
            <a:ext cx="5990311"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7812085" y="5870576"/>
            <a:ext cx="417516"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7B0C382-902E-4C46-8E59-95B4CA3935A0}" type="slidenum">
              <a:rPr lang="en-US" smtClean="0"/>
              <a:pPr/>
              <a:t>‹#›</a:t>
            </a:fld>
            <a:endParaRPr lang="en-US"/>
          </a:p>
        </p:txBody>
      </p:sp>
    </p:spTree>
    <p:extLst>
      <p:ext uri="{BB962C8B-B14F-4D97-AF65-F5344CB8AC3E}">
        <p14:creationId xmlns:p14="http://schemas.microsoft.com/office/powerpoint/2010/main" val="1216979826"/>
      </p:ext>
    </p:extLst>
  </p:cSld>
  <p:clrMap bg1="dk1" tx1="lt1" bg2="dk2" tx2="lt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 id="2147483900" r:id="rId12"/>
    <p:sldLayoutId id="2147483901" r:id="rId13"/>
    <p:sldLayoutId id="2147483902" r:id="rId14"/>
    <p:sldLayoutId id="2147483903" r:id="rId15"/>
    <p:sldLayoutId id="2147483904" r:id="rId16"/>
    <p:sldLayoutId id="2147483905" r:id="rId17"/>
  </p:sldLayoutIdLst>
  <p:txStyles>
    <p:titleStyle>
      <a:lvl1pPr algn="l" defTabSz="457200" rtl="0" eaLnBrk="1" latinLnBrk="0" hangingPunct="1">
        <a:spcBef>
          <a:spcPct val="0"/>
        </a:spcBef>
        <a:buNone/>
        <a:defRPr sz="32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fi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1295400" y="1447800"/>
            <a:ext cx="6858000" cy="461665"/>
          </a:xfrm>
          <a:prstGeom prst="rect">
            <a:avLst/>
          </a:prstGeom>
          <a:noFill/>
        </p:spPr>
        <p:txBody>
          <a:bodyPr wrap="square" rtlCol="0">
            <a:spAutoFit/>
          </a:bodyPr>
          <a:lstStyle/>
          <a:p>
            <a:pPr algn="ctr"/>
            <a:r>
              <a:rPr lang="en-US" sz="2400" b="1" u="sng" dirty="0">
                <a:latin typeface="Times New Roman" pitchFamily="18" charset="0"/>
                <a:cs typeface="Times New Roman" pitchFamily="18" charset="0"/>
              </a:rPr>
              <a:t>ONLINE CANTEEN AUTOMATION SYSTEM</a:t>
            </a:r>
          </a:p>
        </p:txBody>
      </p:sp>
      <p:sp>
        <p:nvSpPr>
          <p:cNvPr id="4" name="TextBox 3"/>
          <p:cNvSpPr txBox="1"/>
          <p:nvPr/>
        </p:nvSpPr>
        <p:spPr>
          <a:xfrm>
            <a:off x="4572000" y="2655891"/>
            <a:ext cx="3086100" cy="1131079"/>
          </a:xfrm>
          <a:prstGeom prst="rect">
            <a:avLst/>
          </a:prstGeom>
          <a:noFill/>
        </p:spPr>
        <p:txBody>
          <a:bodyPr wrap="square" rtlCol="0">
            <a:spAutoFit/>
          </a:bodyPr>
          <a:lstStyle/>
          <a:p>
            <a:pPr algn="ctr"/>
            <a:r>
              <a:rPr lang="en-US" b="1" u="sng" dirty="0">
                <a:latin typeface="Times New Roman" pitchFamily="18" charset="0"/>
                <a:cs typeface="Times New Roman" pitchFamily="18" charset="0"/>
              </a:rPr>
              <a:t>INTERNAL</a:t>
            </a:r>
            <a:r>
              <a:rPr lang="en-US" b="1" dirty="0">
                <a:latin typeface="Times New Roman" pitchFamily="18" charset="0"/>
                <a:cs typeface="Times New Roman" pitchFamily="18" charset="0"/>
              </a:rPr>
              <a:t>  </a:t>
            </a:r>
            <a:r>
              <a:rPr lang="en-US" b="1" u="sng" dirty="0">
                <a:latin typeface="Times New Roman" pitchFamily="18" charset="0"/>
                <a:cs typeface="Times New Roman" pitchFamily="18" charset="0"/>
              </a:rPr>
              <a:t>GUIDE</a:t>
            </a:r>
            <a:r>
              <a:rPr lang="en-US" b="1" dirty="0">
                <a:latin typeface="Times New Roman" pitchFamily="18" charset="0"/>
                <a:cs typeface="Times New Roman" pitchFamily="18" charset="0"/>
              </a:rPr>
              <a:t>:</a:t>
            </a:r>
          </a:p>
          <a:p>
            <a:endParaRPr lang="en-US"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MR.T.SUNIL KUMAR</a:t>
            </a:r>
          </a:p>
          <a:p>
            <a:pPr algn="ctr"/>
            <a:endParaRPr lang="en-US" sz="1350" dirty="0">
              <a:latin typeface="Times New Roman" pitchFamily="18" charset="0"/>
              <a:cs typeface="Times New Roman" pitchFamily="18" charset="0"/>
            </a:endParaRPr>
          </a:p>
        </p:txBody>
      </p:sp>
      <p:sp>
        <p:nvSpPr>
          <p:cNvPr id="5" name="TextBox 4"/>
          <p:cNvSpPr txBox="1"/>
          <p:nvPr/>
        </p:nvSpPr>
        <p:spPr>
          <a:xfrm>
            <a:off x="5029200" y="4171771"/>
            <a:ext cx="4114800" cy="1477328"/>
          </a:xfrm>
          <a:prstGeom prst="rect">
            <a:avLst/>
          </a:prstGeom>
          <a:noFill/>
        </p:spPr>
        <p:txBody>
          <a:bodyPr wrap="square" rtlCol="0">
            <a:spAutoFit/>
          </a:bodyPr>
          <a:lstStyle/>
          <a:p>
            <a:r>
              <a:rPr lang="en-US" b="1" u="sng" dirty="0">
                <a:latin typeface="Times New Roman" pitchFamily="18" charset="0"/>
                <a:cs typeface="Times New Roman" pitchFamily="18" charset="0"/>
              </a:rPr>
              <a:t>TEAM MEMBERS:</a:t>
            </a:r>
          </a:p>
          <a:p>
            <a:endParaRPr lang="en-US" dirty="0">
              <a:latin typeface="Times New Roman" pitchFamily="18" charset="0"/>
              <a:cs typeface="Times New Roman" pitchFamily="18" charset="0"/>
            </a:endParaRPr>
          </a:p>
          <a:p>
            <a:r>
              <a:rPr lang="en-US" dirty="0">
                <a:latin typeface="Times New Roman" pitchFamily="18" charset="0"/>
                <a:cs typeface="Times New Roman" pitchFamily="18" charset="0"/>
              </a:rPr>
              <a:t>P. RAJESH(16M31A0544)</a:t>
            </a:r>
          </a:p>
          <a:p>
            <a:r>
              <a:rPr lang="en-US" dirty="0">
                <a:latin typeface="Times New Roman" pitchFamily="18" charset="0"/>
                <a:cs typeface="Times New Roman" pitchFamily="18" charset="0"/>
              </a:rPr>
              <a:t>S.GOWTHAM KUMAR (16M31A0561)</a:t>
            </a:r>
          </a:p>
          <a:p>
            <a:r>
              <a:rPr lang="en-US" dirty="0">
                <a:latin typeface="Times New Roman" pitchFamily="18" charset="0"/>
                <a:cs typeface="Times New Roman" pitchFamily="18" charset="0"/>
              </a:rPr>
              <a:t>K.SIVA KUMAR(16M31A0530) </a:t>
            </a:r>
          </a:p>
        </p:txBody>
      </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7516A2-A292-4A6B-8C93-4464C8EC9F32}"/>
              </a:ext>
            </a:extLst>
          </p:cNvPr>
          <p:cNvSpPr txBox="1"/>
          <p:nvPr/>
        </p:nvSpPr>
        <p:spPr>
          <a:xfrm>
            <a:off x="862983" y="609600"/>
            <a:ext cx="7620000" cy="523220"/>
          </a:xfrm>
          <a:prstGeom prst="rect">
            <a:avLst/>
          </a:prstGeom>
          <a:noFill/>
        </p:spPr>
        <p:txBody>
          <a:bodyPr wrap="square" rtlCol="0">
            <a:spAutoFit/>
          </a:bodyPr>
          <a:lstStyle/>
          <a:p>
            <a:pPr algn="ctr"/>
            <a:r>
              <a:rPr lang="en-IN" sz="2800" b="1" u="sng" dirty="0">
                <a:latin typeface="Times New Roman" panose="02020603050405020304" pitchFamily="18" charset="0"/>
                <a:cs typeface="Times New Roman" panose="02020603050405020304" pitchFamily="18" charset="0"/>
              </a:rPr>
              <a:t>User and Administrator Roles and Workflow</a:t>
            </a:r>
          </a:p>
        </p:txBody>
      </p:sp>
      <p:sp>
        <p:nvSpPr>
          <p:cNvPr id="3" name="TextBox 2">
            <a:extLst>
              <a:ext uri="{FF2B5EF4-FFF2-40B4-BE49-F238E27FC236}">
                <a16:creationId xmlns:a16="http://schemas.microsoft.com/office/drawing/2014/main" id="{D25648F2-7506-4D45-831B-CB0FC9109BB9}"/>
              </a:ext>
            </a:extLst>
          </p:cNvPr>
          <p:cNvSpPr txBox="1"/>
          <p:nvPr/>
        </p:nvSpPr>
        <p:spPr>
          <a:xfrm>
            <a:off x="612929" y="1676400"/>
            <a:ext cx="7848600" cy="4955203"/>
          </a:xfrm>
          <a:prstGeom prst="rect">
            <a:avLst/>
          </a:prstGeom>
          <a:noFill/>
        </p:spPr>
        <p:txBody>
          <a:bodyPr wrap="square" rtlCol="0">
            <a:spAutoFit/>
          </a:bodyPr>
          <a:lstStyle/>
          <a:p>
            <a:pPr marL="342900" indent="-342900">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The User and the Administrator or the Manager have to First Create an Account using the Given Details and then Login into the Web Application.</a:t>
            </a:r>
          </a:p>
          <a:p>
            <a:pPr marL="342900" indent="-342900">
              <a:buFont typeface="Wingdings" panose="05000000000000000000" pitchFamily="2" charset="2"/>
              <a:buChar char="§"/>
            </a:pPr>
            <a:endParaRPr lang="en-IN"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The Manager have to Register and  add his Canteen using his and Canteen  details.</a:t>
            </a:r>
          </a:p>
          <a:p>
            <a:pPr marL="342900" indent="-342900">
              <a:buFont typeface="Wingdings" panose="05000000000000000000" pitchFamily="2" charset="2"/>
              <a:buChar char="§"/>
            </a:pPr>
            <a:endParaRPr lang="en-IN"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The Manager will have a Control Panel to view orders and update the menu details using a user friendly Dashboard</a:t>
            </a:r>
          </a:p>
          <a:p>
            <a:pPr marL="342900" indent="-342900">
              <a:buFont typeface="Wingdings" panose="05000000000000000000" pitchFamily="2" charset="2"/>
              <a:buChar char="§"/>
            </a:pPr>
            <a:endParaRPr lang="en-IN"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The user will be Select the Menu items and Add multiple to his food cart, The user will be able to Pay using his debit Card details or Cash on </a:t>
            </a:r>
            <a:r>
              <a:rPr lang="en-IN" sz="2000" dirty="0" err="1">
                <a:latin typeface="Times New Roman" panose="02020603050405020304" pitchFamily="18" charset="0"/>
                <a:cs typeface="Times New Roman" panose="02020603050405020304" pitchFamily="18" charset="0"/>
              </a:rPr>
              <a:t>Delivary</a:t>
            </a:r>
            <a:r>
              <a:rPr lang="en-IN" sz="2000" dirty="0">
                <a:latin typeface="Times New Roman" panose="02020603050405020304" pitchFamily="18" charset="0"/>
                <a:cs typeface="Times New Roman" panose="02020603050405020304" pitchFamily="18" charset="0"/>
              </a:rPr>
              <a:t>.</a:t>
            </a:r>
          </a:p>
          <a:p>
            <a:pPr marL="342900" indent="-342900">
              <a:buFont typeface="Wingdings" panose="05000000000000000000" pitchFamily="2" charset="2"/>
              <a:buChar char="§"/>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endParaRPr lang="en-IN" dirty="0"/>
          </a:p>
          <a:p>
            <a:endParaRPr lang="en-IN" dirty="0"/>
          </a:p>
        </p:txBody>
      </p:sp>
    </p:spTree>
    <p:extLst>
      <p:ext uri="{BB962C8B-B14F-4D97-AF65-F5344CB8AC3E}">
        <p14:creationId xmlns:p14="http://schemas.microsoft.com/office/powerpoint/2010/main" val="259585874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1219200" y="329137"/>
            <a:ext cx="6858000" cy="1569660"/>
          </a:xfrm>
          <a:prstGeom prst="rect">
            <a:avLst/>
          </a:prstGeom>
          <a:noFill/>
        </p:spPr>
        <p:txBody>
          <a:bodyPr wrap="square" rtlCol="0">
            <a:spAutoFit/>
          </a:bodyPr>
          <a:lstStyle/>
          <a:p>
            <a:pPr algn="ctr"/>
            <a:r>
              <a:rPr lang="en-US" sz="2400" b="1" u="sng" dirty="0">
                <a:latin typeface="Times New Roman" pitchFamily="18" charset="0"/>
                <a:cs typeface="Times New Roman" pitchFamily="18" charset="0"/>
              </a:rPr>
              <a:t>SOFTWARE  AND  HARDWARE  REQUIREMENTS</a:t>
            </a:r>
          </a:p>
          <a:p>
            <a:pPr algn="ctr"/>
            <a:endParaRPr lang="en-US" sz="2400" b="1" u="sng" dirty="0">
              <a:latin typeface="Times New Roman" pitchFamily="18" charset="0"/>
              <a:cs typeface="Times New Roman" pitchFamily="18" charset="0"/>
            </a:endParaRPr>
          </a:p>
          <a:p>
            <a:pPr algn="ctr"/>
            <a:endParaRPr lang="en-US" sz="2400" b="1" u="sng" dirty="0">
              <a:latin typeface="Times New Roman" pitchFamily="18" charset="0"/>
              <a:cs typeface="Times New Roman" pitchFamily="18" charset="0"/>
            </a:endParaRPr>
          </a:p>
        </p:txBody>
      </p:sp>
      <p:sp>
        <p:nvSpPr>
          <p:cNvPr id="7" name="TextBox 6">
            <a:extLst>
              <a:ext uri="{FF2B5EF4-FFF2-40B4-BE49-F238E27FC236}">
                <a16:creationId xmlns:a16="http://schemas.microsoft.com/office/drawing/2014/main" id="{A5BA8F7F-27DA-491E-96B8-C0E5971292C9}"/>
              </a:ext>
            </a:extLst>
          </p:cNvPr>
          <p:cNvSpPr txBox="1"/>
          <p:nvPr/>
        </p:nvSpPr>
        <p:spPr>
          <a:xfrm>
            <a:off x="99874" y="1295400"/>
            <a:ext cx="7848600" cy="6093976"/>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Hardware :</a:t>
            </a:r>
          </a:p>
          <a:p>
            <a:pPr marL="800100" lvl="1" indent="-342900">
              <a:lnSpc>
                <a:spcPct val="150000"/>
              </a:lnSpc>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Memory  : 2GB</a:t>
            </a:r>
          </a:p>
          <a:p>
            <a:pPr marL="800100" lvl="1" indent="-342900">
              <a:lnSpc>
                <a:spcPct val="150000"/>
              </a:lnSpc>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Hard Disk : 500GB.</a:t>
            </a:r>
          </a:p>
          <a:p>
            <a:pPr>
              <a:lnSpc>
                <a:spcPct val="150000"/>
              </a:lnSpc>
            </a:pPr>
            <a:r>
              <a:rPr lang="en-IN" sz="2200" dirty="0">
                <a:latin typeface="Times New Roman" panose="02020603050405020304" pitchFamily="18" charset="0"/>
                <a:cs typeface="Times New Roman" panose="02020603050405020304" pitchFamily="18" charset="0"/>
              </a:rPr>
              <a:t>Software :</a:t>
            </a:r>
          </a:p>
          <a:p>
            <a:pPr marL="800100" lvl="1" indent="-342900">
              <a:lnSpc>
                <a:spcPct val="150000"/>
              </a:lnSpc>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Operating System : windows7/10</a:t>
            </a:r>
          </a:p>
          <a:p>
            <a:pPr marL="800100" lvl="1" indent="-342900">
              <a:lnSpc>
                <a:spcPct val="150000"/>
              </a:lnSpc>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Programming Language : PHP</a:t>
            </a:r>
          </a:p>
          <a:p>
            <a:pPr marL="800100" lvl="1" indent="-342900">
              <a:lnSpc>
                <a:spcPct val="150000"/>
              </a:lnSpc>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Frontend : HTML, CSS, JavaScript.</a:t>
            </a:r>
          </a:p>
          <a:p>
            <a:pPr marL="800100" lvl="1" indent="-342900">
              <a:lnSpc>
                <a:spcPct val="150000"/>
              </a:lnSpc>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Database : MariaDB</a:t>
            </a:r>
          </a:p>
          <a:p>
            <a:pPr marL="800100" lvl="1" indent="-342900">
              <a:lnSpc>
                <a:spcPct val="150000"/>
              </a:lnSpc>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Tools : WampServer, VS Code.</a:t>
            </a:r>
          </a:p>
          <a:p>
            <a:pPr marL="800100" lvl="1" indent="-342900">
              <a:lnSpc>
                <a:spcPct val="150000"/>
              </a:lnSpc>
              <a:buFont typeface="Arial" panose="020B0604020202020204" pitchFamily="34" charset="0"/>
              <a:buChar char="•"/>
            </a:pPr>
            <a:endParaRPr lang="en-IN" sz="2200" dirty="0">
              <a:latin typeface="Times New Roman" panose="02020603050405020304" pitchFamily="18" charset="0"/>
              <a:cs typeface="Times New Roman" panose="02020603050405020304" pitchFamily="18" charset="0"/>
            </a:endParaRPr>
          </a:p>
          <a:p>
            <a:pPr>
              <a:lnSpc>
                <a:spcPct val="150000"/>
              </a:lnSpc>
            </a:pPr>
            <a:r>
              <a:rPr lang="en-IN" sz="2200" dirty="0">
                <a:latin typeface="Times New Roman" panose="02020603050405020304" pitchFamily="18" charset="0"/>
                <a:cs typeface="Times New Roman" panose="02020603050405020304" pitchFamily="18" charset="0"/>
              </a:rPr>
              <a:t> </a:t>
            </a:r>
          </a:p>
          <a:p>
            <a:endParaRPr lang="en-IN" dirty="0"/>
          </a:p>
          <a:p>
            <a:endParaRPr lang="en-IN" dirty="0"/>
          </a:p>
        </p:txBody>
      </p:sp>
      <p:pic>
        <p:nvPicPr>
          <p:cNvPr id="15" name="Picture 14">
            <a:extLst>
              <a:ext uri="{FF2B5EF4-FFF2-40B4-BE49-F238E27FC236}">
                <a16:creationId xmlns:a16="http://schemas.microsoft.com/office/drawing/2014/main" id="{BEACBBDF-4653-4E78-A10E-28C91F5908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600" y="3639895"/>
            <a:ext cx="3700011" cy="192270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F66FED4-EDC9-40F0-98D8-3044D3053C86}"/>
              </a:ext>
            </a:extLst>
          </p:cNvPr>
          <p:cNvSpPr txBox="1"/>
          <p:nvPr/>
        </p:nvSpPr>
        <p:spPr>
          <a:xfrm>
            <a:off x="2438400" y="381000"/>
            <a:ext cx="4419600" cy="584775"/>
          </a:xfrm>
          <a:prstGeom prst="rect">
            <a:avLst/>
          </a:prstGeom>
          <a:noFill/>
        </p:spPr>
        <p:txBody>
          <a:bodyPr wrap="square" rtlCol="0">
            <a:spAutoFit/>
          </a:bodyPr>
          <a:lstStyle/>
          <a:p>
            <a:pPr algn="ctr"/>
            <a:r>
              <a:rPr lang="en-IN" sz="3200" dirty="0">
                <a:latin typeface="Times New Roman" panose="02020603050405020304" pitchFamily="18" charset="0"/>
                <a:cs typeface="Times New Roman" panose="02020603050405020304" pitchFamily="18" charset="0"/>
              </a:rPr>
              <a:t>Advantages</a:t>
            </a:r>
          </a:p>
        </p:txBody>
      </p:sp>
      <p:sp>
        <p:nvSpPr>
          <p:cNvPr id="7" name="TextBox 6">
            <a:extLst>
              <a:ext uri="{FF2B5EF4-FFF2-40B4-BE49-F238E27FC236}">
                <a16:creationId xmlns:a16="http://schemas.microsoft.com/office/drawing/2014/main" id="{41923D43-8C7C-4AB9-821D-7937604E3F4D}"/>
              </a:ext>
            </a:extLst>
          </p:cNvPr>
          <p:cNvSpPr txBox="1"/>
          <p:nvPr/>
        </p:nvSpPr>
        <p:spPr>
          <a:xfrm>
            <a:off x="609600" y="1219200"/>
            <a:ext cx="8077200" cy="5355312"/>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Completely automated online ordering of food in a canteen.</a:t>
            </a: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Order can be placed using Simple  web Browsers from Smartphones and Gadgets. </a:t>
            </a: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Developed using the latest website programming protocols for minimum server loads and ultra-fast loading and processing.</a:t>
            </a:r>
          </a:p>
          <a:p>
            <a:r>
              <a:rPr lang="en-US"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Detailed summary of orders placed with option to search orders, update order status, print orders, etc.</a:t>
            </a: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Various reports to view total sales, details of registered members with facility to print report. </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Single and individual Admin Panel and login for each Canteen.</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Simple user-interface Admin Panel for creation and configuration of menu groups, menu items, etc.</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EBE16C-4FC2-439C-9FA1-189DB020E368}"/>
              </a:ext>
            </a:extLst>
          </p:cNvPr>
          <p:cNvSpPr txBox="1"/>
          <p:nvPr/>
        </p:nvSpPr>
        <p:spPr>
          <a:xfrm>
            <a:off x="2362200" y="415771"/>
            <a:ext cx="4648200" cy="584775"/>
          </a:xfrm>
          <a:prstGeom prst="rect">
            <a:avLst/>
          </a:prstGeom>
          <a:noFill/>
        </p:spPr>
        <p:txBody>
          <a:bodyPr wrap="square" rtlCol="0">
            <a:spAutoFit/>
          </a:bodyPr>
          <a:lstStyle/>
          <a:p>
            <a:pPr algn="ctr"/>
            <a:r>
              <a:rPr lang="en-IN" sz="3200" dirty="0">
                <a:latin typeface="Times New Roman" panose="02020603050405020304" pitchFamily="18" charset="0"/>
                <a:cs typeface="Times New Roman" panose="02020603050405020304" pitchFamily="18" charset="0"/>
              </a:rPr>
              <a:t>Sample Web Pages</a:t>
            </a:r>
          </a:p>
        </p:txBody>
      </p:sp>
      <p:pic>
        <p:nvPicPr>
          <p:cNvPr id="14" name="Picture 13">
            <a:extLst>
              <a:ext uri="{FF2B5EF4-FFF2-40B4-BE49-F238E27FC236}">
                <a16:creationId xmlns:a16="http://schemas.microsoft.com/office/drawing/2014/main" id="{13BE610B-C53C-4F89-BA86-19FEA693E65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19200" y="1184161"/>
            <a:ext cx="7395649" cy="4160053"/>
          </a:xfrm>
          <a:prstGeom prst="rect">
            <a:avLst/>
          </a:prstGeom>
        </p:spPr>
      </p:pic>
      <p:sp>
        <p:nvSpPr>
          <p:cNvPr id="15" name="TextBox 14">
            <a:extLst>
              <a:ext uri="{FF2B5EF4-FFF2-40B4-BE49-F238E27FC236}">
                <a16:creationId xmlns:a16="http://schemas.microsoft.com/office/drawing/2014/main" id="{369FDAAF-3142-47BD-970B-06B63BDA3C10}"/>
              </a:ext>
            </a:extLst>
          </p:cNvPr>
          <p:cNvSpPr txBox="1"/>
          <p:nvPr/>
        </p:nvSpPr>
        <p:spPr>
          <a:xfrm>
            <a:off x="3276600" y="5562600"/>
            <a:ext cx="2743200"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Manager Control Panel</a:t>
            </a:r>
          </a:p>
        </p:txBody>
      </p:sp>
    </p:spTree>
    <p:extLst>
      <p:ext uri="{BB962C8B-B14F-4D97-AF65-F5344CB8AC3E}">
        <p14:creationId xmlns:p14="http://schemas.microsoft.com/office/powerpoint/2010/main" val="26721191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436E67-7897-4CDC-9256-7215C1EEA92B}"/>
              </a:ext>
            </a:extLst>
          </p:cNvPr>
          <p:cNvSpPr txBox="1"/>
          <p:nvPr/>
        </p:nvSpPr>
        <p:spPr>
          <a:xfrm>
            <a:off x="3009900" y="397817"/>
            <a:ext cx="3124200" cy="461665"/>
          </a:xfrm>
          <a:prstGeom prst="rect">
            <a:avLst/>
          </a:prstGeom>
          <a:noFill/>
        </p:spPr>
        <p:txBody>
          <a:bodyPr wrap="square" rtlCol="0">
            <a:spAutoFit/>
          </a:bodyPr>
          <a:lstStyle/>
          <a:p>
            <a:pPr algn="ctr"/>
            <a:r>
              <a:rPr lang="en-IN" sz="2400" dirty="0">
                <a:latin typeface="Times New Roman" panose="02020603050405020304" pitchFamily="18" charset="0"/>
                <a:cs typeface="Times New Roman" panose="02020603050405020304" pitchFamily="18" charset="0"/>
              </a:rPr>
              <a:t>Food Items List</a:t>
            </a:r>
          </a:p>
        </p:txBody>
      </p:sp>
      <p:pic>
        <p:nvPicPr>
          <p:cNvPr id="5" name="Picture 4">
            <a:extLst>
              <a:ext uri="{FF2B5EF4-FFF2-40B4-BE49-F238E27FC236}">
                <a16:creationId xmlns:a16="http://schemas.microsoft.com/office/drawing/2014/main" id="{C323C87C-4D1E-4930-BD5F-A65C2A8AB09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7700" y="1343025"/>
            <a:ext cx="7848600" cy="4171950"/>
          </a:xfrm>
          <a:prstGeom prst="rect">
            <a:avLst/>
          </a:prstGeom>
        </p:spPr>
      </p:pic>
    </p:spTree>
    <p:extLst>
      <p:ext uri="{BB962C8B-B14F-4D97-AF65-F5344CB8AC3E}">
        <p14:creationId xmlns:p14="http://schemas.microsoft.com/office/powerpoint/2010/main" val="36942050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CD3381F-A692-4075-9FC3-937CFB442272}"/>
              </a:ext>
            </a:extLst>
          </p:cNvPr>
          <p:cNvSpPr/>
          <p:nvPr/>
        </p:nvSpPr>
        <p:spPr>
          <a:xfrm>
            <a:off x="609600" y="1676400"/>
            <a:ext cx="7924800" cy="3268652"/>
          </a:xfrm>
          <a:prstGeom prst="rect">
            <a:avLst/>
          </a:prstGeom>
        </p:spPr>
        <p:txBody>
          <a:bodyPr wrap="square">
            <a:spAutoFit/>
          </a:bodyPr>
          <a:lstStyle/>
          <a:p>
            <a:pPr marL="214313" indent="-214313">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Online Canteen Automation  project report, The development of Canteen Automation system involved many phases. The approach used is a top-down one concentrating on what first, then how and moving to successive levels of details. The first phase started with a detailed study of the problems and prospects of ordering in Foods. In the course of this study, many problems were discovered to have hindered the effectiveness of the existing manual system.</a:t>
            </a:r>
            <a:endParaRPr lang="en-IN"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033F4C51-33F2-439A-9943-32177223603C}"/>
              </a:ext>
            </a:extLst>
          </p:cNvPr>
          <p:cNvSpPr txBox="1"/>
          <p:nvPr/>
        </p:nvSpPr>
        <p:spPr>
          <a:xfrm>
            <a:off x="-22194" y="609600"/>
            <a:ext cx="9144000" cy="800219"/>
          </a:xfrm>
          <a:prstGeom prst="rect">
            <a:avLst/>
          </a:prstGeom>
          <a:noFill/>
        </p:spPr>
        <p:txBody>
          <a:bodyPr wrap="square" rtlCol="0">
            <a:spAutoFit/>
          </a:bodyPr>
          <a:lstStyle/>
          <a:p>
            <a:pPr algn="ctr"/>
            <a:r>
              <a:rPr lang="en-US" sz="2800" b="1" u="sng" dirty="0">
                <a:latin typeface="Times New Roman" pitchFamily="18" charset="0"/>
                <a:cs typeface="Times New Roman" pitchFamily="18" charset="0"/>
              </a:rPr>
              <a:t>CONCLUSION</a:t>
            </a:r>
          </a:p>
          <a:p>
            <a:pPr algn="ctr"/>
            <a:endParaRPr lang="en-IN" dirty="0"/>
          </a:p>
        </p:txBody>
      </p:sp>
    </p:spTree>
    <p:extLst>
      <p:ext uri="{BB962C8B-B14F-4D97-AF65-F5344CB8AC3E}">
        <p14:creationId xmlns:p14="http://schemas.microsoft.com/office/powerpoint/2010/main" val="1328735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722772F-16E1-4D7D-8E5A-1593BDF9F2D8}"/>
              </a:ext>
            </a:extLst>
          </p:cNvPr>
          <p:cNvSpPr txBox="1"/>
          <p:nvPr/>
        </p:nvSpPr>
        <p:spPr>
          <a:xfrm>
            <a:off x="2209800" y="2254564"/>
            <a:ext cx="5137945" cy="1200329"/>
          </a:xfrm>
          <a:prstGeom prst="rect">
            <a:avLst/>
          </a:prstGeom>
          <a:noFill/>
        </p:spPr>
        <p:txBody>
          <a:bodyPr wrap="none" rtlCol="0">
            <a:spAutoFit/>
          </a:bodyPr>
          <a:lstStyle/>
          <a:p>
            <a:r>
              <a:rPr lang="en-IN" sz="7200" dirty="0">
                <a:latin typeface="Algerian" panose="04020705040A02060702" pitchFamily="82" charset="0"/>
                <a:ea typeface="STXingkai" panose="020B0503020204020204" pitchFamily="2" charset="-122"/>
              </a:rPr>
              <a:t>THANK YOU</a:t>
            </a:r>
            <a:endParaRPr lang="en-IN" sz="1350" dirty="0">
              <a:latin typeface="Algerian" panose="04020705040A02060702" pitchFamily="82" charset="0"/>
              <a:ea typeface="STXingkai" panose="020B0503020204020204" pitchFamily="2" charset="-122"/>
            </a:endParaRPr>
          </a:p>
        </p:txBody>
      </p:sp>
    </p:spTree>
    <p:extLst>
      <p:ext uri="{BB962C8B-B14F-4D97-AF65-F5344CB8AC3E}">
        <p14:creationId xmlns:p14="http://schemas.microsoft.com/office/powerpoint/2010/main" val="2295190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1143000" y="609600"/>
            <a:ext cx="6858000" cy="461665"/>
          </a:xfrm>
          <a:prstGeom prst="rect">
            <a:avLst/>
          </a:prstGeom>
          <a:noFill/>
        </p:spPr>
        <p:txBody>
          <a:bodyPr wrap="square" rtlCol="0">
            <a:spAutoFit/>
          </a:bodyPr>
          <a:lstStyle/>
          <a:p>
            <a:pPr algn="ctr"/>
            <a:r>
              <a:rPr lang="en-US" sz="2400" b="1" u="sng" dirty="0">
                <a:latin typeface="Times New Roman" pitchFamily="18" charset="0"/>
                <a:cs typeface="Times New Roman" pitchFamily="18" charset="0"/>
              </a:rPr>
              <a:t>CONTENTS</a:t>
            </a:r>
          </a:p>
        </p:txBody>
      </p:sp>
      <p:sp>
        <p:nvSpPr>
          <p:cNvPr id="6" name="TextBox 5"/>
          <p:cNvSpPr txBox="1"/>
          <p:nvPr/>
        </p:nvSpPr>
        <p:spPr>
          <a:xfrm>
            <a:off x="990600" y="1219200"/>
            <a:ext cx="6858000" cy="5286062"/>
          </a:xfrm>
          <a:prstGeom prst="rect">
            <a:avLst/>
          </a:prstGeom>
          <a:noFill/>
        </p:spPr>
        <p:txBody>
          <a:bodyPr wrap="square" rtlCol="0">
            <a:spAutoFit/>
          </a:bodyPr>
          <a:lstStyle/>
          <a:p>
            <a:pPr>
              <a:lnSpc>
                <a:spcPct val="150000"/>
              </a:lnSpc>
              <a:buFont typeface="Wingdings" pitchFamily="2" charset="2"/>
              <a:buChar char="Ø"/>
            </a:pPr>
            <a:r>
              <a:rPr lang="en-US" sz="2400" dirty="0">
                <a:latin typeface="Times New Roman" pitchFamily="18" charset="0"/>
                <a:cs typeface="Times New Roman" pitchFamily="18" charset="0"/>
              </a:rPr>
              <a:t>Introduction</a:t>
            </a:r>
          </a:p>
          <a:p>
            <a:pPr>
              <a:lnSpc>
                <a:spcPct val="150000"/>
              </a:lnSpc>
              <a:buFont typeface="Wingdings" pitchFamily="2" charset="2"/>
              <a:buChar char="Ø"/>
            </a:pPr>
            <a:r>
              <a:rPr lang="en-US" sz="2400" dirty="0">
                <a:latin typeface="Times New Roman" pitchFamily="18" charset="0"/>
                <a:cs typeface="Times New Roman" pitchFamily="18" charset="0"/>
              </a:rPr>
              <a:t>Abstract</a:t>
            </a:r>
          </a:p>
          <a:p>
            <a:pPr>
              <a:lnSpc>
                <a:spcPct val="150000"/>
              </a:lnSpc>
              <a:buFont typeface="Wingdings" pitchFamily="2" charset="2"/>
              <a:buChar char="Ø"/>
            </a:pPr>
            <a:r>
              <a:rPr lang="en-US" sz="2400" dirty="0">
                <a:latin typeface="Times New Roman" pitchFamily="18" charset="0"/>
                <a:cs typeface="Times New Roman" pitchFamily="18" charset="0"/>
              </a:rPr>
              <a:t>Objectives</a:t>
            </a:r>
          </a:p>
          <a:p>
            <a:pPr>
              <a:lnSpc>
                <a:spcPct val="150000"/>
              </a:lnSpc>
              <a:buFont typeface="Wingdings" pitchFamily="2" charset="2"/>
              <a:buChar char="Ø"/>
            </a:pPr>
            <a:r>
              <a:rPr lang="en-US" sz="2400" dirty="0">
                <a:latin typeface="Times New Roman" pitchFamily="18" charset="0"/>
                <a:cs typeface="Times New Roman" pitchFamily="18" charset="0"/>
              </a:rPr>
              <a:t>Existing and Proposed System.</a:t>
            </a:r>
          </a:p>
          <a:p>
            <a:pPr>
              <a:lnSpc>
                <a:spcPct val="150000"/>
              </a:lnSpc>
              <a:buFont typeface="Wingdings" pitchFamily="2" charset="2"/>
              <a:buChar char="Ø"/>
            </a:pPr>
            <a:r>
              <a:rPr lang="en-US" sz="2400" dirty="0">
                <a:latin typeface="Times New Roman" pitchFamily="18" charset="0"/>
                <a:cs typeface="Times New Roman" pitchFamily="18" charset="0"/>
              </a:rPr>
              <a:t>Application Workflow</a:t>
            </a:r>
          </a:p>
          <a:p>
            <a:pPr>
              <a:lnSpc>
                <a:spcPct val="150000"/>
              </a:lnSpc>
              <a:buFont typeface="Wingdings" pitchFamily="2" charset="2"/>
              <a:buChar char="Ø"/>
            </a:pPr>
            <a:r>
              <a:rPr lang="en-US" sz="2400" dirty="0">
                <a:latin typeface="Times New Roman" pitchFamily="18" charset="0"/>
                <a:cs typeface="Times New Roman" pitchFamily="18" charset="0"/>
              </a:rPr>
              <a:t>User and Manager Actions and Workflow.</a:t>
            </a:r>
          </a:p>
          <a:p>
            <a:pPr>
              <a:lnSpc>
                <a:spcPct val="150000"/>
              </a:lnSpc>
              <a:buFont typeface="Wingdings" pitchFamily="2" charset="2"/>
              <a:buChar char="Ø"/>
            </a:pPr>
            <a:r>
              <a:rPr lang="en-US" sz="2400" dirty="0">
                <a:latin typeface="Times New Roman" pitchFamily="18" charset="0"/>
                <a:cs typeface="Times New Roman" pitchFamily="18" charset="0"/>
              </a:rPr>
              <a:t>Software And Hardware Requirements.</a:t>
            </a:r>
          </a:p>
          <a:p>
            <a:pPr>
              <a:lnSpc>
                <a:spcPct val="150000"/>
              </a:lnSpc>
              <a:buFont typeface="Wingdings" pitchFamily="2" charset="2"/>
              <a:buChar char="Ø"/>
            </a:pPr>
            <a:r>
              <a:rPr lang="en-US" sz="2400" dirty="0">
                <a:latin typeface="Times New Roman" pitchFamily="18" charset="0"/>
                <a:cs typeface="Times New Roman" pitchFamily="18" charset="0"/>
              </a:rPr>
              <a:t>Advantages</a:t>
            </a:r>
          </a:p>
          <a:p>
            <a:pPr>
              <a:lnSpc>
                <a:spcPct val="150000"/>
              </a:lnSpc>
              <a:buFont typeface="Wingdings" pitchFamily="2" charset="2"/>
              <a:buChar char="Ø"/>
            </a:pPr>
            <a:r>
              <a:rPr lang="en-US" sz="2400" dirty="0">
                <a:latin typeface="Times New Roman" pitchFamily="18" charset="0"/>
                <a:cs typeface="Times New Roman" pitchFamily="18" charset="0"/>
              </a:rPr>
              <a:t>Conclusion</a:t>
            </a:r>
            <a:endParaRPr lang="en-US" sz="1350" dirty="0">
              <a:latin typeface="Times New Roman" pitchFamily="18" charset="0"/>
              <a:cs typeface="Times New Roman" pitchFamily="18" charset="0"/>
            </a:endParaRPr>
          </a:p>
          <a:p>
            <a:endParaRPr lang="en-US" sz="1350"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50111E-6BCC-4D87-8ED8-BA2A47852484}"/>
              </a:ext>
            </a:extLst>
          </p:cNvPr>
          <p:cNvSpPr/>
          <p:nvPr/>
        </p:nvSpPr>
        <p:spPr>
          <a:xfrm>
            <a:off x="342900" y="718810"/>
            <a:ext cx="8458200" cy="5884753"/>
          </a:xfrm>
          <a:prstGeom prst="rect">
            <a:avLst/>
          </a:prstGeom>
        </p:spPr>
        <p:txBody>
          <a:bodyPr wrap="square">
            <a:spAutoFit/>
          </a:bodyPr>
          <a:lstStyle/>
          <a:p>
            <a:pPr>
              <a:buFont typeface="Arial" pitchFamily="34" charset="0"/>
              <a:buChar char="•"/>
            </a:pPr>
            <a:endParaRPr lang="en-US" sz="2000" dirty="0">
              <a:latin typeface="Times New Roman" panose="02020603050405020304" pitchFamily="18" charset="0"/>
              <a:cs typeface="Times New Roman" panose="02020603050405020304" pitchFamily="18" charset="0"/>
            </a:endParaRPr>
          </a:p>
          <a:p>
            <a:pPr marL="214313" indent="-214313">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Nowadays people don’t have much time to spend in canteen by just there and waiting for the waiter to take their order. Many customer visits the canteen in their lunch break and recess so they have limited time to eat and return to their respective office and colleges.</a:t>
            </a:r>
          </a:p>
          <a:p>
            <a:pPr>
              <a:lnSpc>
                <a:spcPct val="150000"/>
              </a:lnSpc>
            </a:pPr>
            <a:endParaRPr lang="en-US" sz="2000" dirty="0">
              <a:latin typeface="Times New Roman" panose="02020603050405020304" pitchFamily="18" charset="0"/>
              <a:cs typeface="Times New Roman" panose="02020603050405020304" pitchFamily="18" charset="0"/>
            </a:endParaRPr>
          </a:p>
          <a:p>
            <a:pPr marL="214313" indent="-214313">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What, we propose is a </a:t>
            </a:r>
            <a:r>
              <a:rPr lang="en-US" sz="2000" b="1" dirty="0">
                <a:latin typeface="Times New Roman" panose="02020603050405020304" pitchFamily="18" charset="0"/>
                <a:cs typeface="Times New Roman" panose="02020603050405020304" pitchFamily="18" charset="0"/>
              </a:rPr>
              <a:t>Online Canteen Automation System</a:t>
            </a:r>
            <a:r>
              <a:rPr lang="en-US" sz="2000" dirty="0">
                <a:latin typeface="Times New Roman" panose="02020603050405020304" pitchFamily="18" charset="0"/>
                <a:cs typeface="Times New Roman" panose="02020603050405020304" pitchFamily="18" charset="0"/>
              </a:rPr>
              <a:t>, which is a technique of ordering foods online applicable in any food delivery industry. The main advantage of this system is that it greatly simplifies the ordering process for both the customer and the canteen. When the customer visits the ordering webpage, they are presented with an interactive and up-to-date menu, complete with all available options and dynamically adjusting prices based on the selected options</a:t>
            </a:r>
          </a:p>
        </p:txBody>
      </p:sp>
      <p:sp>
        <p:nvSpPr>
          <p:cNvPr id="3" name="TextBox 2">
            <a:extLst>
              <a:ext uri="{FF2B5EF4-FFF2-40B4-BE49-F238E27FC236}">
                <a16:creationId xmlns:a16="http://schemas.microsoft.com/office/drawing/2014/main" id="{D293B56D-3A64-4EA3-B3DF-9825EBBBBF44}"/>
              </a:ext>
            </a:extLst>
          </p:cNvPr>
          <p:cNvSpPr txBox="1"/>
          <p:nvPr/>
        </p:nvSpPr>
        <p:spPr>
          <a:xfrm>
            <a:off x="2286000" y="457200"/>
            <a:ext cx="4114800" cy="523220"/>
          </a:xfrm>
          <a:prstGeom prst="rect">
            <a:avLst/>
          </a:prstGeom>
          <a:noFill/>
        </p:spPr>
        <p:txBody>
          <a:bodyPr wrap="square" rtlCol="0">
            <a:spAutoFit/>
          </a:bodyPr>
          <a:lstStyle/>
          <a:p>
            <a:pPr algn="ctr"/>
            <a:r>
              <a:rPr lang="en-IN" sz="2800" b="1" u="sng" dirty="0">
                <a:latin typeface="Times New Roman" panose="02020603050405020304" pitchFamily="18" charset="0"/>
                <a:cs typeface="Times New Roman" panose="02020603050405020304" pitchFamily="18" charset="0"/>
              </a:rPr>
              <a:t>Introduction</a:t>
            </a:r>
          </a:p>
        </p:txBody>
      </p:sp>
    </p:spTree>
    <p:extLst>
      <p:ext uri="{BB962C8B-B14F-4D97-AF65-F5344CB8AC3E}">
        <p14:creationId xmlns:p14="http://schemas.microsoft.com/office/powerpoint/2010/main" val="24848217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1066800" y="257538"/>
            <a:ext cx="6858000" cy="461665"/>
          </a:xfrm>
          <a:prstGeom prst="rect">
            <a:avLst/>
          </a:prstGeom>
          <a:noFill/>
        </p:spPr>
        <p:txBody>
          <a:bodyPr wrap="square" rtlCol="0">
            <a:spAutoFit/>
          </a:bodyPr>
          <a:lstStyle/>
          <a:p>
            <a:pPr algn="ctr"/>
            <a:r>
              <a:rPr lang="en-US" sz="2400" b="1" u="sng" dirty="0">
                <a:latin typeface="Times New Roman" pitchFamily="18" charset="0"/>
                <a:cs typeface="Times New Roman" pitchFamily="18" charset="0"/>
              </a:rPr>
              <a:t>ABSTRACT</a:t>
            </a:r>
          </a:p>
        </p:txBody>
      </p:sp>
      <p:sp>
        <p:nvSpPr>
          <p:cNvPr id="1025" name="Rectangle 1"/>
          <p:cNvSpPr>
            <a:spLocks noChangeArrowheads="1"/>
          </p:cNvSpPr>
          <p:nvPr/>
        </p:nvSpPr>
        <p:spPr bwMode="auto">
          <a:xfrm>
            <a:off x="38100" y="922865"/>
            <a:ext cx="8915400" cy="5012270"/>
          </a:xfrm>
          <a:prstGeom prst="rect">
            <a:avLst/>
          </a:prstGeom>
          <a:noFill/>
          <a:ln w="9525">
            <a:noFill/>
            <a:miter lim="800000"/>
            <a:headEnd/>
            <a:tailEnd/>
          </a:ln>
          <a:effectLst/>
        </p:spPr>
        <p:txBody>
          <a:bodyPr vert="horz" wrap="square" lIns="68580" tIns="34290" rIns="68580" bIns="34290" numCol="1" anchor="ctr" anchorCtr="0" compatLnSpc="1">
            <a:prstTxWarp prst="textNoShape">
              <a:avLst/>
            </a:prstTxWarp>
            <a:spAutoFit/>
          </a:bodyPr>
          <a:lstStyle/>
          <a:p>
            <a:pPr marL="214313" indent="-214313" algn="just" defTabSz="685800" fontAlgn="base">
              <a:lnSpc>
                <a:spcPct val="150000"/>
              </a:lnSpc>
              <a:spcBef>
                <a:spcPct val="0"/>
              </a:spcBef>
              <a:spcAft>
                <a:spcPct val="0"/>
              </a:spcAft>
              <a:buFont typeface="Wingdings" panose="05000000000000000000" pitchFamily="2" charset="2"/>
              <a:buChar char="§"/>
            </a:pPr>
            <a:r>
              <a:rPr lang="en-US" b="1" dirty="0">
                <a:latin typeface="Times New Roman" panose="02020603050405020304" pitchFamily="18" charset="0"/>
                <a:ea typeface="Calibri" pitchFamily="34" charset="0"/>
                <a:cs typeface="Times New Roman" panose="02020603050405020304" pitchFamily="18" charset="0"/>
              </a:rPr>
              <a:t>Online Canteen Automation System </a:t>
            </a:r>
            <a:r>
              <a:rPr lang="en-US" dirty="0">
                <a:latin typeface="Times New Roman" panose="02020603050405020304" pitchFamily="18" charset="0"/>
                <a:ea typeface="Calibri" pitchFamily="34" charset="0"/>
                <a:cs typeface="Times New Roman" panose="02020603050405020304" pitchFamily="18" charset="0"/>
              </a:rPr>
              <a:t>enables the end clients to register on the Online, read and select the food from e-menu card and order food online by simply choosing the food that the client needs to have to utilize the Web Browser. The results in the after choosing the food from the E-menu card will directly appear in the screen near to the Chef who will cook the food for you. </a:t>
            </a:r>
          </a:p>
          <a:p>
            <a:pPr algn="just" defTabSz="685800" fontAlgn="base">
              <a:lnSpc>
                <a:spcPct val="150000"/>
              </a:lnSpc>
              <a:spcBef>
                <a:spcPct val="0"/>
              </a:spcBef>
              <a:spcAft>
                <a:spcPct val="0"/>
              </a:spcAft>
            </a:pPr>
            <a:endParaRPr lang="en-US" dirty="0">
              <a:latin typeface="Times New Roman" panose="02020603050405020304" pitchFamily="18" charset="0"/>
              <a:cs typeface="Times New Roman" panose="02020603050405020304" pitchFamily="18" charset="0"/>
            </a:endParaRPr>
          </a:p>
          <a:p>
            <a:pPr marL="214313" indent="-214313" algn="just" defTabSz="685800" eaLnBrk="0" fontAlgn="base" hangingPunct="0">
              <a:lnSpc>
                <a:spcPct val="150000"/>
              </a:lnSpc>
              <a:spcBef>
                <a:spcPct val="0"/>
              </a:spcBef>
              <a:spcAft>
                <a:spcPct val="0"/>
              </a:spcAft>
              <a:buFont typeface="Wingdings" panose="05000000000000000000" pitchFamily="2" charset="2"/>
              <a:buChar char="§"/>
            </a:pPr>
            <a:r>
              <a:rPr lang="en-US" dirty="0">
                <a:latin typeface="Times New Roman" panose="02020603050405020304" pitchFamily="18" charset="0"/>
                <a:ea typeface="Calibri" pitchFamily="34" charset="0"/>
                <a:cs typeface="Times New Roman" panose="02020603050405020304" pitchFamily="18" charset="0"/>
              </a:rPr>
              <a:t>The system is an Web Application. By utilizing this application work of the waiter is reduced and we can likewise say that the work is invalidated. The advantage of this is if there is the rush in the Canteen at that point there will be chances that the waiters will be unavailable and the clients can directly order the food to the chef online by utilizing this application. The System eliminates long queues and waiting time of the Clients for the Food to be prepared and served.</a:t>
            </a:r>
            <a:endParaRPr lang="en-US"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http://schemas.microsoft.com/office/powerpoint/2012/main">
    <mc:Choice Requires="p15">
      <p:transition spd="slow">
        <p15:prstTrans prst="origami"/>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1143000" y="685800"/>
            <a:ext cx="6858000" cy="584775"/>
          </a:xfrm>
          <a:prstGeom prst="rect">
            <a:avLst/>
          </a:prstGeom>
          <a:noFill/>
        </p:spPr>
        <p:txBody>
          <a:bodyPr wrap="square" rtlCol="0">
            <a:spAutoFit/>
          </a:bodyPr>
          <a:lstStyle/>
          <a:p>
            <a:pPr algn="ctr"/>
            <a:r>
              <a:rPr lang="en-US" sz="3200" b="1" u="sng" dirty="0">
                <a:latin typeface="Times New Roman" pitchFamily="18" charset="0"/>
                <a:cs typeface="Times New Roman" pitchFamily="18" charset="0"/>
              </a:rPr>
              <a:t>OBJECTIVES Of OCAS</a:t>
            </a:r>
          </a:p>
        </p:txBody>
      </p:sp>
      <p:sp>
        <p:nvSpPr>
          <p:cNvPr id="3" name="TextBox 2">
            <a:extLst>
              <a:ext uri="{FF2B5EF4-FFF2-40B4-BE49-F238E27FC236}">
                <a16:creationId xmlns:a16="http://schemas.microsoft.com/office/drawing/2014/main" id="{8F464E37-9BB4-470E-8AE2-27A0BD669D77}"/>
              </a:ext>
            </a:extLst>
          </p:cNvPr>
          <p:cNvSpPr txBox="1"/>
          <p:nvPr/>
        </p:nvSpPr>
        <p:spPr>
          <a:xfrm>
            <a:off x="838200" y="1752600"/>
            <a:ext cx="6754496" cy="4515147"/>
          </a:xfrm>
          <a:prstGeom prst="rect">
            <a:avLst/>
          </a:prstGeom>
          <a:noFill/>
        </p:spPr>
        <p:txBody>
          <a:bodyPr wrap="square" rtlCol="0">
            <a:spAutoFit/>
          </a:bodyPr>
          <a:lstStyle/>
          <a:p>
            <a:endParaRPr lang="en-US" sz="1350" dirty="0"/>
          </a:p>
          <a:p>
            <a:pPr marL="214313" indent="-214313">
              <a:lnSpc>
                <a:spcPct val="2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To order food rapidly  </a:t>
            </a:r>
          </a:p>
          <a:p>
            <a:pPr marL="214313" indent="-214313">
              <a:lnSpc>
                <a:spcPct val="2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To make it convenient for people who have limited time  </a:t>
            </a:r>
          </a:p>
          <a:p>
            <a:pPr marL="214313" indent="-214313">
              <a:lnSpc>
                <a:spcPct val="2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Cost reduction  </a:t>
            </a:r>
          </a:p>
          <a:p>
            <a:pPr marL="214313" indent="-214313">
              <a:lnSpc>
                <a:spcPct val="2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Reduced paper work  </a:t>
            </a:r>
          </a:p>
          <a:p>
            <a:pPr marL="214313" indent="-214313">
              <a:lnSpc>
                <a:spcPct val="2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Computerized Oder and billing system </a:t>
            </a:r>
          </a:p>
          <a:p>
            <a:pPr marL="214313" indent="-214313">
              <a:lnSpc>
                <a:spcPct val="2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Efficient Order Management.</a:t>
            </a:r>
          </a:p>
          <a:p>
            <a:pPr marL="214313" indent="-214313">
              <a:lnSpc>
                <a:spcPct val="200000"/>
              </a:lnSpc>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vortex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extBox 4"/>
          <p:cNvSpPr txBox="1"/>
          <p:nvPr/>
        </p:nvSpPr>
        <p:spPr>
          <a:xfrm>
            <a:off x="1022042" y="381000"/>
            <a:ext cx="6858000" cy="461665"/>
          </a:xfrm>
          <a:prstGeom prst="rect">
            <a:avLst/>
          </a:prstGeom>
          <a:noFill/>
        </p:spPr>
        <p:txBody>
          <a:bodyPr wrap="square" rtlCol="0">
            <a:spAutoFit/>
          </a:bodyPr>
          <a:lstStyle/>
          <a:p>
            <a:pPr algn="ctr"/>
            <a:r>
              <a:rPr lang="en-US" sz="2400" b="1" u="sng" dirty="0">
                <a:latin typeface="Times New Roman" pitchFamily="18" charset="0"/>
                <a:cs typeface="Times New Roman" pitchFamily="18" charset="0"/>
              </a:rPr>
              <a:t>EXISTING</a:t>
            </a:r>
            <a:r>
              <a:rPr lang="en-US" b="1" u="sng" dirty="0">
                <a:latin typeface="Times New Roman" pitchFamily="18" charset="0"/>
                <a:cs typeface="Times New Roman" pitchFamily="18" charset="0"/>
              </a:rPr>
              <a:t>  </a:t>
            </a:r>
            <a:r>
              <a:rPr lang="en-US" sz="2400" b="1" u="sng" dirty="0">
                <a:latin typeface="Times New Roman" pitchFamily="18" charset="0"/>
                <a:cs typeface="Times New Roman" pitchFamily="18" charset="0"/>
              </a:rPr>
              <a:t>SYSTEM</a:t>
            </a:r>
          </a:p>
        </p:txBody>
      </p:sp>
      <p:sp>
        <p:nvSpPr>
          <p:cNvPr id="4" name="TextBox 3"/>
          <p:cNvSpPr txBox="1"/>
          <p:nvPr/>
        </p:nvSpPr>
        <p:spPr>
          <a:xfrm>
            <a:off x="609600" y="1219200"/>
            <a:ext cx="7924800" cy="3070071"/>
          </a:xfrm>
          <a:prstGeom prst="rect">
            <a:avLst/>
          </a:prstGeom>
          <a:noFill/>
        </p:spPr>
        <p:txBody>
          <a:bodyPr wrap="square" rtlCol="0">
            <a:spAutoFit/>
          </a:bodyPr>
          <a:lstStyle/>
          <a:p>
            <a:pPr marL="214313" indent="-214313">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In the existing System customers require to wait in queue to order food which is done manually, people don’t have much time to spend in Canteen</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by just there and waiting in a queue or for the waiter to take their order. Many customer visits the canteen in their lunch break and recess so they have limited time to eat and return to their respective office and colleges. </a:t>
            </a:r>
          </a:p>
          <a:p>
            <a:pPr marL="214313" indent="-214313">
              <a:buFont typeface="Wingdings" panose="05000000000000000000" pitchFamily="2" charset="2"/>
              <a:buChar char="§"/>
            </a:pPr>
            <a:endParaRPr lang="en-US" sz="135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C2406212-4C72-437D-AED7-6E4A93C786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1318" y="3810000"/>
            <a:ext cx="3281363" cy="250251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2B2532-ED61-4F7C-B218-A6EAF3BADEC2}"/>
              </a:ext>
            </a:extLst>
          </p:cNvPr>
          <p:cNvSpPr txBox="1"/>
          <p:nvPr/>
        </p:nvSpPr>
        <p:spPr>
          <a:xfrm>
            <a:off x="1066800" y="457200"/>
            <a:ext cx="6858000" cy="461665"/>
          </a:xfrm>
          <a:prstGeom prst="rect">
            <a:avLst/>
          </a:prstGeom>
          <a:noFill/>
        </p:spPr>
        <p:txBody>
          <a:bodyPr wrap="square" rtlCol="0">
            <a:spAutoFit/>
          </a:bodyPr>
          <a:lstStyle/>
          <a:p>
            <a:pPr algn="ctr"/>
            <a:r>
              <a:rPr lang="en-IN" sz="2400" b="1" u="sng" dirty="0">
                <a:latin typeface="Times New Roman" panose="02020603050405020304" pitchFamily="18" charset="0"/>
                <a:cs typeface="Times New Roman" panose="02020603050405020304" pitchFamily="18" charset="0"/>
              </a:rPr>
              <a:t>PROPOSED</a:t>
            </a:r>
            <a:r>
              <a:rPr lang="en-IN" b="1" u="sng" dirty="0">
                <a:latin typeface="Times New Roman" panose="02020603050405020304" pitchFamily="18" charset="0"/>
                <a:cs typeface="Times New Roman" panose="02020603050405020304" pitchFamily="18" charset="0"/>
              </a:rPr>
              <a:t> </a:t>
            </a:r>
            <a:r>
              <a:rPr lang="en-IN" sz="2400" b="1" u="sng" dirty="0">
                <a:latin typeface="Times New Roman" panose="02020603050405020304" pitchFamily="18" charset="0"/>
                <a:cs typeface="Times New Roman" panose="02020603050405020304" pitchFamily="18" charset="0"/>
              </a:rPr>
              <a:t>SYSTEM</a:t>
            </a:r>
          </a:p>
        </p:txBody>
      </p:sp>
      <p:sp>
        <p:nvSpPr>
          <p:cNvPr id="3" name="TextBox 2">
            <a:extLst>
              <a:ext uri="{FF2B5EF4-FFF2-40B4-BE49-F238E27FC236}">
                <a16:creationId xmlns:a16="http://schemas.microsoft.com/office/drawing/2014/main" id="{3D9A3DBC-69CC-44D5-B19E-25C02CBD144A}"/>
              </a:ext>
            </a:extLst>
          </p:cNvPr>
          <p:cNvSpPr txBox="1"/>
          <p:nvPr/>
        </p:nvSpPr>
        <p:spPr>
          <a:xfrm>
            <a:off x="523874" y="1219200"/>
            <a:ext cx="8096251" cy="2446824"/>
          </a:xfrm>
          <a:prstGeom prst="rect">
            <a:avLst/>
          </a:prstGeom>
          <a:noFill/>
        </p:spPr>
        <p:txBody>
          <a:bodyPr wrap="square" rtlCol="0">
            <a:spAutoFit/>
          </a:bodyPr>
          <a:lstStyle/>
          <a:p>
            <a:pPr marL="214313" indent="-214313">
              <a:lnSpc>
                <a:spcPct val="15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This online Canteen Automation System enables the end users to register online, read and select the food from e-menu card and order food online by just selecting the food that the user want to have using web application. The results after selecting the food from the E-menu card will directly appear in the screen near the Chef and who is going to cook the food for you. The system is based on Web Application. </a:t>
            </a:r>
          </a:p>
          <a:p>
            <a:r>
              <a:rPr lang="en-US"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2635EB-8204-4FAC-A5B5-90988AE26D7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33599" y="3810000"/>
            <a:ext cx="4876800" cy="2793072"/>
          </a:xfrm>
          <a:prstGeom prst="rect">
            <a:avLst/>
          </a:prstGeom>
        </p:spPr>
      </p:pic>
    </p:spTree>
    <p:extLst>
      <p:ext uri="{BB962C8B-B14F-4D97-AF65-F5344CB8AC3E}">
        <p14:creationId xmlns:p14="http://schemas.microsoft.com/office/powerpoint/2010/main" val="51299007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3F531B3-F475-4F57-9E6C-8A0DC940E2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1650" y="1143000"/>
            <a:ext cx="5600700" cy="5200650"/>
          </a:xfrm>
          <a:prstGeom prst="rect">
            <a:avLst/>
          </a:prstGeom>
        </p:spPr>
      </p:pic>
      <p:sp>
        <p:nvSpPr>
          <p:cNvPr id="6" name="TextBox 5">
            <a:extLst>
              <a:ext uri="{FF2B5EF4-FFF2-40B4-BE49-F238E27FC236}">
                <a16:creationId xmlns:a16="http://schemas.microsoft.com/office/drawing/2014/main" id="{918E6425-2F82-4053-BF87-18684A00A554}"/>
              </a:ext>
            </a:extLst>
          </p:cNvPr>
          <p:cNvSpPr txBox="1"/>
          <p:nvPr/>
        </p:nvSpPr>
        <p:spPr>
          <a:xfrm>
            <a:off x="2590800" y="381000"/>
            <a:ext cx="533400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Workflow of the Web Application</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FF82F8-C052-4C1A-97CB-DB5E42951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2278579"/>
            <a:ext cx="6019800" cy="4134080"/>
          </a:xfrm>
          <a:prstGeom prst="rect">
            <a:avLst/>
          </a:prstGeom>
        </p:spPr>
      </p:pic>
      <p:sp>
        <p:nvSpPr>
          <p:cNvPr id="6" name="TextBox 5">
            <a:extLst>
              <a:ext uri="{FF2B5EF4-FFF2-40B4-BE49-F238E27FC236}">
                <a16:creationId xmlns:a16="http://schemas.microsoft.com/office/drawing/2014/main" id="{8B2E4693-D169-45AF-97A1-40D919DB179A}"/>
              </a:ext>
            </a:extLst>
          </p:cNvPr>
          <p:cNvSpPr txBox="1"/>
          <p:nvPr/>
        </p:nvSpPr>
        <p:spPr>
          <a:xfrm>
            <a:off x="1409700" y="304800"/>
            <a:ext cx="6858000" cy="523220"/>
          </a:xfrm>
          <a:prstGeom prst="rect">
            <a:avLst/>
          </a:prstGeom>
          <a:noFill/>
        </p:spPr>
        <p:txBody>
          <a:bodyPr wrap="square" rtlCol="0">
            <a:spAutoFit/>
          </a:bodyPr>
          <a:lstStyle/>
          <a:p>
            <a:pPr algn="ctr"/>
            <a:r>
              <a:rPr lang="en-IN" sz="2800" b="1" u="sng" dirty="0">
                <a:latin typeface="Times New Roman" panose="02020603050405020304" pitchFamily="18" charset="0"/>
                <a:cs typeface="Times New Roman" panose="02020603050405020304" pitchFamily="18" charset="0"/>
              </a:rPr>
              <a:t>USECASE DIAGRAM</a:t>
            </a:r>
          </a:p>
        </p:txBody>
      </p:sp>
      <p:sp>
        <p:nvSpPr>
          <p:cNvPr id="2" name="TextBox 1">
            <a:extLst>
              <a:ext uri="{FF2B5EF4-FFF2-40B4-BE49-F238E27FC236}">
                <a16:creationId xmlns:a16="http://schemas.microsoft.com/office/drawing/2014/main" id="{604C4E33-C328-46B1-AB02-A383B57FA7D5}"/>
              </a:ext>
            </a:extLst>
          </p:cNvPr>
          <p:cNvSpPr txBox="1"/>
          <p:nvPr/>
        </p:nvSpPr>
        <p:spPr>
          <a:xfrm>
            <a:off x="3657600" y="2516819"/>
            <a:ext cx="1828800" cy="1828800"/>
          </a:xfrm>
          <a:prstGeom prst="rect">
            <a:avLst/>
          </a:prstGeom>
          <a:noFill/>
        </p:spPr>
        <p:txBody>
          <a:bodyPr wrap="square" rtlCol="0">
            <a:spAutoFit/>
          </a:bodyPr>
          <a:lstStyle/>
          <a:p>
            <a:r>
              <a:rPr lang="en-US" sz="1800" kern="1200" dirty="0">
                <a:solidFill>
                  <a:schemeClr val="tx1"/>
                </a:solidFill>
                <a:latin typeface="+mn-lt"/>
                <a:ea typeface="+mn-ea"/>
                <a:cs typeface="+mn-cs"/>
              </a:rPr>
              <a:t>Your text here</a:t>
            </a:r>
          </a:p>
        </p:txBody>
      </p:sp>
      <p:sp>
        <p:nvSpPr>
          <p:cNvPr id="4" name="TextBox 3">
            <a:extLst>
              <a:ext uri="{FF2B5EF4-FFF2-40B4-BE49-F238E27FC236}">
                <a16:creationId xmlns:a16="http://schemas.microsoft.com/office/drawing/2014/main" id="{D15F0520-4F18-4D10-B07D-08A0C6FA49A4}"/>
              </a:ext>
            </a:extLst>
          </p:cNvPr>
          <p:cNvSpPr txBox="1"/>
          <p:nvPr/>
        </p:nvSpPr>
        <p:spPr>
          <a:xfrm>
            <a:off x="3657600" y="2516819"/>
            <a:ext cx="1828800" cy="1828800"/>
          </a:xfrm>
          <a:prstGeom prst="rect">
            <a:avLst/>
          </a:prstGeom>
          <a:noFill/>
        </p:spPr>
        <p:txBody>
          <a:bodyPr wrap="square" rtlCol="0">
            <a:spAutoFit/>
          </a:bodyPr>
          <a:lstStyle/>
          <a:p>
            <a:r>
              <a:rPr lang="en-US" sz="1800" kern="1200" dirty="0">
                <a:solidFill>
                  <a:schemeClr val="tx1"/>
                </a:solidFill>
                <a:latin typeface="+mn-lt"/>
                <a:ea typeface="+mn-ea"/>
                <a:cs typeface="+mn-cs"/>
              </a:rPr>
              <a:t>Your text here</a:t>
            </a:r>
          </a:p>
        </p:txBody>
      </p:sp>
      <p:sp>
        <p:nvSpPr>
          <p:cNvPr id="7" name="TextBox 6">
            <a:extLst>
              <a:ext uri="{FF2B5EF4-FFF2-40B4-BE49-F238E27FC236}">
                <a16:creationId xmlns:a16="http://schemas.microsoft.com/office/drawing/2014/main" id="{C24AD9C2-6D63-4B66-9BA7-6A3384ECD26F}"/>
              </a:ext>
            </a:extLst>
          </p:cNvPr>
          <p:cNvSpPr txBox="1"/>
          <p:nvPr/>
        </p:nvSpPr>
        <p:spPr>
          <a:xfrm>
            <a:off x="533400" y="1153654"/>
            <a:ext cx="8229600" cy="707886"/>
          </a:xfrm>
          <a:prstGeom prst="rect">
            <a:avLst/>
          </a:prstGeom>
          <a:noFill/>
        </p:spPr>
        <p:txBody>
          <a:bodyPr wrap="square" rtlCol="0">
            <a:spAutoFit/>
          </a:bodyPr>
          <a:lstStyle/>
          <a:p>
            <a:pPr marL="342900" indent="-342900">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The below  Usecase Diagram Illustrates the Individual Actions Performed from the Manager and the end User </a:t>
            </a:r>
          </a:p>
        </p:txBody>
      </p:sp>
    </p:spTree>
    <p:extLst>
      <p:ext uri="{BB962C8B-B14F-4D97-AF65-F5344CB8AC3E}">
        <p14:creationId xmlns:p14="http://schemas.microsoft.com/office/powerpoint/2010/main" val="120953499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669</TotalTime>
  <Words>871</Words>
  <Application>Microsoft Office PowerPoint</Application>
  <PresentationFormat>On-screen Show (4:3)</PresentationFormat>
  <Paragraphs>87</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Algerian</vt:lpstr>
      <vt:lpstr>Arial</vt:lpstr>
      <vt:lpstr>Calibri</vt:lpstr>
      <vt:lpstr>Calibri Light</vt:lpstr>
      <vt:lpstr>Times New Roman</vt:lpstr>
      <vt:lpstr>Wingdings</vt:lpstr>
      <vt:lpstr>Celestial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sphn</dc:creator>
  <cp:lastModifiedBy>shivasagar217@gmail.com</cp:lastModifiedBy>
  <cp:revision>70</cp:revision>
  <dcterms:created xsi:type="dcterms:W3CDTF">2020-02-24T05:11:46Z</dcterms:created>
  <dcterms:modified xsi:type="dcterms:W3CDTF">2020-02-28T10:11:22Z</dcterms:modified>
</cp:coreProperties>
</file>

<file path=docProps/thumbnail.jpeg>
</file>